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6"/>
  </p:notesMasterIdLst>
  <p:sldIdLst>
    <p:sldId id="256" r:id="rId2"/>
    <p:sldId id="283" r:id="rId3"/>
    <p:sldId id="284" r:id="rId4"/>
    <p:sldId id="286" r:id="rId5"/>
    <p:sldId id="287" r:id="rId6"/>
    <p:sldId id="288" r:id="rId7"/>
    <p:sldId id="289" r:id="rId8"/>
    <p:sldId id="290" r:id="rId9"/>
    <p:sldId id="285" r:id="rId10"/>
    <p:sldId id="293" r:id="rId11"/>
    <p:sldId id="291" r:id="rId12"/>
    <p:sldId id="302" r:id="rId13"/>
    <p:sldId id="295" r:id="rId14"/>
    <p:sldId id="296" r:id="rId15"/>
    <p:sldId id="261" r:id="rId16"/>
    <p:sldId id="276" r:id="rId17"/>
    <p:sldId id="277" r:id="rId18"/>
    <p:sldId id="278" r:id="rId19"/>
    <p:sldId id="298" r:id="rId20"/>
    <p:sldId id="274" r:id="rId21"/>
    <p:sldId id="275" r:id="rId22"/>
    <p:sldId id="273" r:id="rId23"/>
    <p:sldId id="297" r:id="rId24"/>
    <p:sldId id="300" r:id="rId25"/>
    <p:sldId id="301" r:id="rId26"/>
    <p:sldId id="257" r:id="rId27"/>
    <p:sldId id="267" r:id="rId28"/>
    <p:sldId id="268" r:id="rId29"/>
    <p:sldId id="299" r:id="rId30"/>
    <p:sldId id="292" r:id="rId31"/>
    <p:sldId id="269" r:id="rId32"/>
    <p:sldId id="258" r:id="rId33"/>
    <p:sldId id="270" r:id="rId34"/>
    <p:sldId id="259" r:id="rId35"/>
    <p:sldId id="271" r:id="rId36"/>
    <p:sldId id="262" r:id="rId37"/>
    <p:sldId id="280" r:id="rId38"/>
    <p:sldId id="263" r:id="rId39"/>
    <p:sldId id="265" r:id="rId40"/>
    <p:sldId id="282" r:id="rId41"/>
    <p:sldId id="260" r:id="rId42"/>
    <p:sldId id="279" r:id="rId43"/>
    <p:sldId id="264" r:id="rId44"/>
    <p:sldId id="281" r:id="rId4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4714" autoAdjust="0"/>
  </p:normalViewPr>
  <p:slideViewPr>
    <p:cSldViewPr>
      <p:cViewPr>
        <p:scale>
          <a:sx n="100" d="100"/>
          <a:sy n="100" d="100"/>
        </p:scale>
        <p:origin x="-294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382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89CE24-A3E0-491D-9A20-9EE0F9180BA5}" type="datetimeFigureOut">
              <a:rPr lang="en-US" smtClean="0"/>
              <a:pPr/>
              <a:t>10/25/2012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8FBAA1-20FE-46DC-A3D7-47FD87E2CDD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9038CA-5E1A-401A-9A91-0E30B5EC5489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9D7CF4-051F-4617-8682-E0022491F613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City of </a:t>
            </a:r>
            <a:r>
              <a:rPr lang="en-US" dirty="0" err="1" smtClean="0"/>
              <a:t>Priene</a:t>
            </a:r>
            <a:r>
              <a:rPr lang="en-US" dirty="0" smtClean="0"/>
              <a:t> in Turkey.  Streets</a:t>
            </a:r>
            <a:r>
              <a:rPr lang="en-US" baseline="0" dirty="0" smtClean="0"/>
              <a:t> were right angles. Built into sloping hill. Considered the ideal Greek city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C01659-BC4D-42C3-80B1-70969FD5FCE6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The heart of </a:t>
            </a:r>
            <a:r>
              <a:rPr lang="en-US" dirty="0" err="1" smtClean="0"/>
              <a:t>Priene</a:t>
            </a:r>
            <a:r>
              <a:rPr lang="en-US" dirty="0" smtClean="0"/>
              <a:t> was the agora or market place,</a:t>
            </a:r>
            <a:r>
              <a:rPr lang="en-US" baseline="0" dirty="0" smtClean="0"/>
              <a:t> which was bordered by </a:t>
            </a:r>
            <a:r>
              <a:rPr lang="en-US" baseline="0" dirty="0" err="1" smtClean="0"/>
              <a:t>stoa</a:t>
            </a:r>
            <a:r>
              <a:rPr lang="en-US" baseline="0" dirty="0" smtClean="0"/>
              <a:t> (or covered </a:t>
            </a:r>
            <a:r>
              <a:rPr lang="en-US" baseline="0" dirty="0" err="1" smtClean="0"/>
              <a:t>collonades</a:t>
            </a:r>
            <a:r>
              <a:rPr lang="en-US" baseline="0" dirty="0" smtClean="0"/>
              <a:t>).  These housed shops and city offices </a:t>
            </a:r>
            <a:r>
              <a:rPr lang="en-US" baseline="0" smtClean="0"/>
              <a:t>and were a </a:t>
            </a:r>
            <a:r>
              <a:rPr lang="en-US" baseline="0" dirty="0" smtClean="0"/>
              <a:t>hallmark of Hellenistic cities.  Hellenistic  builders commonly mixed building orders.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8BD5CF-9F02-42B8-8C67-694EC3609BF9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62C91C-F9F5-4C94-8731-1E65F148B9CF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D5FAF4-3F8A-4E2B-99D5-076469100F59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2544DC-0953-4092-808A-D1FF8F235AEF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729FBE-FC28-41E4-9F10-D1909793D251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13C5FE-CD9E-49C2-8BA1-33239C42EAFF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7EBAA4-1B34-4380-8BB0-9CF32CDD9161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089560-FAD6-4973-B7A6-7D9DE90509D1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2076C4-F1FF-4BF7-A44B-BA5433D4EDA6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9D14D7-6A73-4530-B6C9-A7D3900EC19D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9B5142-330C-476D-9536-572100C9C071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9334AF-A180-4E5B-BE02-57288869C27E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93BBF9-15E4-4A0B-9C59-005F6BBD4561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3B9C67-1005-4687-8BD8-3BC4538F5AA3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BE896A-D6AE-4762-9A70-53A4B9C58FBE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6B5CDF25-584B-4730-818D-3A16BAD17667}" type="datetimeFigureOut">
              <a:rPr lang="en-US" smtClean="0"/>
              <a:pPr/>
              <a:t>10/25/2012</a:t>
            </a:fld>
            <a:endParaRPr lang="en-US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144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AFF259B-A611-4CA1-884B-3FCB9C99E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5CDF25-584B-4730-818D-3A16BAD17667}" type="datetimeFigureOut">
              <a:rPr lang="en-US" smtClean="0"/>
              <a:pPr/>
              <a:t>10/25/2012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FF259B-A611-4CA1-884B-3FCB9C99E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5CDF25-584B-4730-818D-3A16BAD17667}" type="datetimeFigureOut">
              <a:rPr lang="en-US" smtClean="0"/>
              <a:pPr/>
              <a:t>10/25/2012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FF259B-A611-4CA1-884B-3FCB9C99E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5CDF25-584B-4730-818D-3A16BAD17667}" type="datetimeFigureOut">
              <a:rPr lang="en-US" smtClean="0"/>
              <a:pPr/>
              <a:t>10/25/2012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FF259B-A611-4CA1-884B-3FCB9C99E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5CDF25-584B-4730-818D-3A16BAD17667}" type="datetimeFigureOut">
              <a:rPr lang="en-US" smtClean="0"/>
              <a:pPr/>
              <a:t>10/25/2012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FF259B-A611-4CA1-884B-3FCB9C99E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5CDF25-584B-4730-818D-3A16BAD17667}" type="datetimeFigureOut">
              <a:rPr lang="en-US" smtClean="0"/>
              <a:pPr/>
              <a:t>10/25/2012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FF259B-A611-4CA1-884B-3FCB9C99E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5CDF25-584B-4730-818D-3A16BAD17667}" type="datetimeFigureOut">
              <a:rPr lang="en-US" smtClean="0"/>
              <a:pPr/>
              <a:t>10/25/2012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FF259B-A611-4CA1-884B-3FCB9C99E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5CDF25-584B-4730-818D-3A16BAD17667}" type="datetimeFigureOut">
              <a:rPr lang="en-US" smtClean="0"/>
              <a:pPr/>
              <a:t>10/25/2012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FF259B-A611-4CA1-884B-3FCB9C99E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5CDF25-584B-4730-818D-3A16BAD17667}" type="datetimeFigureOut">
              <a:rPr lang="en-US" smtClean="0"/>
              <a:pPr/>
              <a:t>10/25/2012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FF259B-A611-4CA1-884B-3FCB9C99E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5CDF25-584B-4730-818D-3A16BAD17667}" type="datetimeFigureOut">
              <a:rPr lang="en-US" smtClean="0"/>
              <a:pPr/>
              <a:t>10/25/2012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FF259B-A611-4CA1-884B-3FCB9C99E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5CDF25-584B-4730-818D-3A16BAD17667}" type="datetimeFigureOut">
              <a:rPr lang="en-US" smtClean="0"/>
              <a:pPr/>
              <a:t>10/25/2012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FF259B-A611-4CA1-884B-3FCB9C99E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6B5CDF25-584B-4730-818D-3A16BAD17667}" type="datetimeFigureOut">
              <a:rPr lang="en-US" smtClean="0"/>
              <a:pPr/>
              <a:t>10/25/2012</a:t>
            </a:fld>
            <a:endParaRPr lang="en-US"/>
          </a:p>
        </p:txBody>
      </p:sp>
      <p:sp>
        <p:nvSpPr>
          <p:cNvPr id="604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FAFF259B-A611-4CA1-884B-3FCB9C99EFF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upload.wikimedia.org/wikipedia/commons/5/5f/Reconstruction_of_the_mosaic_depiction_of_the_Battle_of_Issus_after_a_painting_by_Apelles_found_in_the_House_of_the_Faun_at_Pompeii_(published_1893).jpg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Hellenistic Art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Hellenistic art focuses on emotion, individuality, and realism- what is actually there and visible with the eyes.</a:t>
            </a:r>
          </a:p>
          <a:p>
            <a:r>
              <a:rPr lang="en-US" dirty="0" smtClean="0"/>
              <a:t>In portraiture, more than the precision of the traits represented, the artist seeks to represent the character of his/her subject. In the great statuary, the artist explores themes such as suffering, sleep or old age, which were unthinkable in Classical Greece.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1268" name="Picture 4" descr="Alexand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963" y="609600"/>
            <a:ext cx="4668837" cy="584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 descr="RhodesD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1600200"/>
            <a:ext cx="7315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File:MacedonEmpi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7800" y="1066800"/>
            <a:ext cx="9207500" cy="4419600"/>
          </a:xfrm>
          <a:prstGeom prst="rect">
            <a:avLst/>
          </a:prstGeom>
          <a:noFill/>
        </p:spPr>
      </p:pic>
      <p:pic>
        <p:nvPicPr>
          <p:cNvPr id="1028" name="Picture 4" descr="File:Diadochen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2400" y="1066800"/>
            <a:ext cx="9296400" cy="4462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Painting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Almost no painting survives from this time period.  All that we have are from vases and mosaics based on the paintings.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Gnosis</a:t>
            </a:r>
            <a:br>
              <a:rPr lang="en-US" dirty="0" smtClean="0"/>
            </a:br>
            <a:r>
              <a:rPr lang="en-US" i="1" dirty="0" smtClean="0"/>
              <a:t>Stag Hunt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Hellenistic</a:t>
            </a:r>
            <a:br>
              <a:rPr lang="en-US" dirty="0" smtClean="0"/>
            </a:br>
            <a:r>
              <a:rPr lang="en-US" dirty="0" smtClean="0"/>
              <a:t>300 BCE from Pella, Greece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Pella was the capitol of Macedon and the birthplace of Alexander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Mosaics at Pella are Pebble mosaics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Detail of a much larger work.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Set in the floor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Signed by the artist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Subtle gradations of color and value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Muscles/cloaks are all delineated by shading</a:t>
            </a:r>
          </a:p>
          <a:p>
            <a:pPr>
              <a:buFont typeface="Arial" pitchFamily="34" charset="0"/>
              <a:buChar char="•"/>
            </a:pPr>
            <a:r>
              <a:rPr lang="en-US" dirty="0" err="1" smtClean="0"/>
              <a:t>Skiagraphia</a:t>
            </a:r>
            <a:r>
              <a:rPr lang="en-US" dirty="0" smtClean="0"/>
              <a:t> (literally shadow painting)</a:t>
            </a:r>
            <a:endParaRPr lang="en-US" dirty="0"/>
          </a:p>
        </p:txBody>
      </p:sp>
      <p:pic>
        <p:nvPicPr>
          <p:cNvPr id="7" name="Picture 4" descr="pell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228600"/>
            <a:ext cx="5371606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i="1" dirty="0" smtClean="0"/>
              <a:t/>
            </a:r>
            <a:br>
              <a:rPr lang="en-US" i="1" dirty="0" smtClean="0"/>
            </a:br>
            <a:r>
              <a:rPr lang="en-US" i="1" dirty="0"/>
              <a:t/>
            </a:r>
            <a:br>
              <a:rPr lang="en-US" i="1" dirty="0"/>
            </a:br>
            <a:r>
              <a:rPr lang="en-US" i="1" dirty="0" smtClean="0"/>
              <a:t/>
            </a:r>
            <a:br>
              <a:rPr lang="en-US" i="1" dirty="0" smtClean="0"/>
            </a:br>
            <a:r>
              <a:rPr lang="en-US" i="1" dirty="0"/>
              <a:t/>
            </a:r>
            <a:br>
              <a:rPr lang="en-US" i="1" dirty="0"/>
            </a:br>
            <a:r>
              <a:rPr lang="en-US" i="1" dirty="0" smtClean="0"/>
              <a:t/>
            </a:r>
            <a:br>
              <a:rPr lang="en-US" i="1" dirty="0" smtClean="0"/>
            </a:br>
            <a:r>
              <a:rPr lang="en-US" i="1" dirty="0"/>
              <a:t/>
            </a:r>
            <a:br>
              <a:rPr lang="en-US" i="1" dirty="0"/>
            </a:br>
            <a:r>
              <a:rPr lang="en-US" i="1" dirty="0" smtClean="0"/>
              <a:t/>
            </a:r>
            <a:br>
              <a:rPr lang="en-US" i="1" dirty="0" smtClean="0"/>
            </a:br>
            <a:r>
              <a:rPr lang="en-US" i="1" dirty="0"/>
              <a:t/>
            </a:r>
            <a:br>
              <a:rPr lang="en-US" i="1" dirty="0"/>
            </a:br>
            <a:r>
              <a:rPr lang="en-US" i="1" dirty="0" smtClean="0"/>
              <a:t>Battle </a:t>
            </a:r>
            <a:r>
              <a:rPr lang="en-US" i="1" dirty="0"/>
              <a:t>of </a:t>
            </a:r>
            <a:r>
              <a:rPr lang="en-US" i="1" dirty="0" smtClean="0"/>
              <a:t>Issus</a:t>
            </a:r>
            <a:br>
              <a:rPr lang="en-US" i="1" dirty="0" smtClean="0"/>
            </a:br>
            <a:r>
              <a:rPr lang="en-US" dirty="0" smtClean="0"/>
              <a:t>Hellenistic</a:t>
            </a:r>
            <a:br>
              <a:rPr lang="en-US" dirty="0" smtClean="0"/>
            </a:br>
            <a:r>
              <a:rPr lang="en-US" dirty="0" smtClean="0"/>
              <a:t>100 BCE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Key Piece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Alexander at left young, brave, no helmet charges into battle </a:t>
            </a:r>
          </a:p>
          <a:p>
            <a:r>
              <a:rPr lang="en-US" dirty="0"/>
              <a:t>-</a:t>
            </a:r>
            <a:r>
              <a:rPr lang="en-US" dirty="0" smtClean="0"/>
              <a:t>Darius III </a:t>
            </a:r>
            <a:r>
              <a:rPr lang="en-US" dirty="0"/>
              <a:t>(Persian) center horrified, fleeing</a:t>
            </a:r>
          </a:p>
          <a:p>
            <a:r>
              <a:rPr lang="en-US" dirty="0"/>
              <a:t>-Crowded filled with excitement</a:t>
            </a:r>
          </a:p>
          <a:p>
            <a:r>
              <a:rPr lang="en-US" dirty="0"/>
              <a:t>-Roman floor </a:t>
            </a:r>
            <a:r>
              <a:rPr lang="en-US" b="1" dirty="0"/>
              <a:t>mosaic</a:t>
            </a:r>
            <a:r>
              <a:rPr lang="en-US" dirty="0"/>
              <a:t> (small </a:t>
            </a:r>
            <a:r>
              <a:rPr lang="en-US" dirty="0" smtClean="0"/>
              <a:t>bits </a:t>
            </a:r>
            <a:r>
              <a:rPr lang="en-US" dirty="0"/>
              <a:t>of </a:t>
            </a:r>
            <a:r>
              <a:rPr lang="en-US" dirty="0" smtClean="0"/>
              <a:t>stone and cut glass (</a:t>
            </a:r>
            <a:r>
              <a:rPr lang="en-US" i="1" dirty="0" err="1" smtClean="0"/>
              <a:t>tesserae</a:t>
            </a:r>
            <a:r>
              <a:rPr lang="en-US" i="1" dirty="0" smtClean="0"/>
              <a:t>)</a:t>
            </a:r>
            <a:r>
              <a:rPr lang="en-US" dirty="0" smtClean="0"/>
              <a:t> glued </a:t>
            </a:r>
            <a:r>
              <a:rPr lang="en-US" dirty="0"/>
              <a:t>to the floor) based on an original Greek mural </a:t>
            </a:r>
          </a:p>
          <a:p>
            <a:r>
              <a:rPr lang="en-US" dirty="0"/>
              <a:t>-</a:t>
            </a:r>
            <a:r>
              <a:rPr lang="en-US" b="1" dirty="0"/>
              <a:t>Foreshortened</a:t>
            </a:r>
            <a:r>
              <a:rPr lang="en-US" dirty="0"/>
              <a:t> horse in center </a:t>
            </a:r>
            <a:r>
              <a:rPr lang="en-US" dirty="0" smtClean="0"/>
              <a:t>frame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Copy of a painting by </a:t>
            </a:r>
            <a:r>
              <a:rPr lang="en-US" dirty="0" err="1" smtClean="0"/>
              <a:t>Philoxenos</a:t>
            </a:r>
            <a:r>
              <a:rPr lang="en-US" dirty="0" smtClean="0"/>
              <a:t> of Eretria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DETAILS!!!! The </a:t>
            </a:r>
            <a:r>
              <a:rPr lang="en-US" dirty="0" err="1" smtClean="0"/>
              <a:t>modualted</a:t>
            </a:r>
            <a:r>
              <a:rPr lang="en-US" dirty="0" smtClean="0"/>
              <a:t> color, the composition, the reflection of the man’s face in the shield, the cast shadows!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alexander close u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381000"/>
            <a:ext cx="54864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-Point Star 5"/>
          <p:cNvSpPr/>
          <p:nvPr/>
        </p:nvSpPr>
        <p:spPr>
          <a:xfrm>
            <a:off x="2057400" y="533400"/>
            <a:ext cx="457200" cy="533400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Notched Right Arrow 6"/>
          <p:cNvSpPr/>
          <p:nvPr/>
        </p:nvSpPr>
        <p:spPr>
          <a:xfrm rot="20647294">
            <a:off x="2329955" y="3745142"/>
            <a:ext cx="6118490" cy="3048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4340" name="Picture 6" descr="italy13iu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975" y="133350"/>
            <a:ext cx="8782050" cy="659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5364" name="Picture 2" descr="File:Reconstruction of the mosaic depiction of the Battle of Issus after a painting by Apelles found in the House of the Faun at Pompeii (published 1893)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07488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7412" name="Picture 4" descr="http://www.iranchamber.com/history/seleucids/images/alexander_mosai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736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6" descr="http://i.dailymail.co.uk/i/pix/2009/01/14/article-1116242-030EA96B000005DC-246_468x4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6300" y="2333625"/>
            <a:ext cx="44577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0" name="Picture 2" descr="http://static.flickr.com/92/241560778_214deea0d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1200" y="1600200"/>
            <a:ext cx="393382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Search for the Aim or Truth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beautiful?</a:t>
            </a:r>
          </a:p>
          <a:p>
            <a:pPr lvl="1"/>
            <a:r>
              <a:rPr lang="en-US" dirty="0" smtClean="0"/>
              <a:t>That which “aims at its purpose” Aristotle</a:t>
            </a:r>
          </a:p>
          <a:p>
            <a:pPr lvl="2"/>
            <a:r>
              <a:rPr lang="en-US" dirty="0" smtClean="0"/>
              <a:t>When we strive for perfection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Polykleitos</a:t>
            </a:r>
            <a:r>
              <a:rPr lang="en-US" dirty="0" smtClean="0"/>
              <a:t> (the Younger)</a:t>
            </a:r>
            <a:br>
              <a:rPr lang="en-US" dirty="0" smtClean="0"/>
            </a:br>
            <a:r>
              <a:rPr lang="en-US" i="1" dirty="0" smtClean="0"/>
              <a:t>Theater of </a:t>
            </a:r>
            <a:r>
              <a:rPr lang="en-US" i="1" dirty="0" err="1" smtClean="0"/>
              <a:t>Epidauros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Hellenistic </a:t>
            </a:r>
            <a:br>
              <a:rPr lang="en-US" dirty="0" smtClean="0"/>
            </a:br>
            <a:r>
              <a:rPr lang="en-US" dirty="0" smtClean="0"/>
              <a:t>350 BCE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-Theaters often held a view of the sea, as the sea play an important role in many Greek dramas</a:t>
            </a:r>
          </a:p>
          <a:p>
            <a:r>
              <a:rPr lang="en-US" dirty="0"/>
              <a:t>-Acoustics were excellence; every one of he 12,000 spectators could hear</a:t>
            </a:r>
          </a:p>
          <a:p>
            <a:r>
              <a:rPr lang="en-US" dirty="0"/>
              <a:t>-Stage </a:t>
            </a:r>
            <a:r>
              <a:rPr lang="en-US" dirty="0" smtClean="0"/>
              <a:t>was the circle or </a:t>
            </a:r>
            <a:r>
              <a:rPr lang="en-US" i="1" dirty="0" smtClean="0"/>
              <a:t>orchestra</a:t>
            </a:r>
            <a:r>
              <a:rPr lang="en-US" dirty="0" smtClean="0"/>
              <a:t> and </a:t>
            </a:r>
            <a:r>
              <a:rPr lang="en-US" dirty="0"/>
              <a:t>is encircled by the audience on three sides</a:t>
            </a:r>
          </a:p>
          <a:p>
            <a:r>
              <a:rPr lang="en-US" dirty="0"/>
              <a:t>-stage had removable and modest sets </a:t>
            </a:r>
          </a:p>
          <a:p>
            <a:r>
              <a:rPr lang="en-US" dirty="0"/>
              <a:t>-represents the growing emotionality of the Greeks as they enter the Hellenistic period</a:t>
            </a:r>
          </a:p>
          <a:p>
            <a:r>
              <a:rPr lang="en-US" dirty="0"/>
              <a:t>-also important to have </a:t>
            </a:r>
            <a:r>
              <a:rPr lang="en-US" b="1" dirty="0"/>
              <a:t>both </a:t>
            </a:r>
            <a:r>
              <a:rPr lang="en-US" dirty="0"/>
              <a:t>comedy and tragedy </a:t>
            </a:r>
            <a:endParaRPr lang="en-US" dirty="0" smtClean="0"/>
          </a:p>
          <a:p>
            <a:r>
              <a:rPr lang="en-US" dirty="0" smtClean="0"/>
              <a:t>Auditorium was always built into a hillside</a:t>
            </a:r>
            <a:endParaRPr lang="en-US" dirty="0"/>
          </a:p>
          <a:p>
            <a:endParaRPr lang="en-US" dirty="0"/>
          </a:p>
        </p:txBody>
      </p:sp>
      <p:pic>
        <p:nvPicPr>
          <p:cNvPr id="35842" name="Picture 2" descr="http://farm6.staticflickr.com/5004/5273897846_cbc3106a04_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228601"/>
            <a:ext cx="5622664" cy="3733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0484" name="Picture 4" descr="Theater Epidauro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6675" y="609600"/>
            <a:ext cx="928687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1" name="Picture 5" descr="Epidaurus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52400" y="-76200"/>
            <a:ext cx="10591800" cy="706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err="1"/>
              <a:t>Tholos</a:t>
            </a:r>
            <a:r>
              <a:rPr lang="en-US" i="1" dirty="0"/>
              <a:t> at </a:t>
            </a:r>
            <a:r>
              <a:rPr lang="en-US" i="1" dirty="0" smtClean="0"/>
              <a:t>Delphi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Hellenistic</a:t>
            </a:r>
            <a:br>
              <a:rPr lang="en-US" dirty="0" smtClean="0"/>
            </a:br>
            <a:r>
              <a:rPr lang="en-US" dirty="0" smtClean="0"/>
              <a:t>350 BCE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-A round temple which represents perfection to the geometry minded Greeks</a:t>
            </a:r>
          </a:p>
          <a:p>
            <a:r>
              <a:rPr lang="en-US" dirty="0"/>
              <a:t>-The first </a:t>
            </a:r>
            <a:r>
              <a:rPr lang="en-US" b="1" dirty="0"/>
              <a:t>central </a:t>
            </a:r>
            <a:r>
              <a:rPr lang="en-US" dirty="0"/>
              <a:t>religious institution in the west </a:t>
            </a:r>
            <a:endParaRPr lang="en-US" dirty="0" smtClean="0"/>
          </a:p>
          <a:p>
            <a:r>
              <a:rPr lang="en-US" dirty="0" smtClean="0"/>
              <a:t>Interior columns Topped with a Corinthian capital- they were only used for the interior of sacred spaces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4" descr="Delph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228600"/>
            <a:ext cx="5139734" cy="352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2" descr="http://penhook.org/Tholos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76600"/>
            <a:ext cx="5467350" cy="3381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i="1" dirty="0" smtClean="0"/>
              <a:t>Choragic Monument of </a:t>
            </a:r>
            <a:r>
              <a:rPr lang="en-US" i="1" dirty="0" err="1" smtClean="0"/>
              <a:t>Lysikrates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Hellenistic</a:t>
            </a:r>
            <a:br>
              <a:rPr lang="en-US" dirty="0" smtClean="0"/>
            </a:br>
            <a:r>
              <a:rPr lang="en-US" dirty="0" smtClean="0"/>
              <a:t>334 BCE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Monument to a contest that a wealthy man won</a:t>
            </a:r>
          </a:p>
          <a:p>
            <a:r>
              <a:rPr lang="en-US" dirty="0" smtClean="0"/>
              <a:t>First time Corinthian capitals were used on the outside of a Greek building</a:t>
            </a:r>
            <a:endParaRPr lang="en-US" dirty="0"/>
          </a:p>
        </p:txBody>
      </p:sp>
      <p:pic>
        <p:nvPicPr>
          <p:cNvPr id="12292" name="Picture 4" descr="Choragic monume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0"/>
            <a:ext cx="4754562" cy="800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8436" name="Picture 6" descr="Model of Priene - Modell der Stadt Prie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8600"/>
            <a:ext cx="9144000" cy="618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4" name="Picture 4" descr="priene gri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0638"/>
            <a:ext cx="8915400" cy="683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8" name="Picture 8" descr="00337x1b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33400"/>
            <a:ext cx="9144000" cy="584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6" descr="Stoa of Athens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946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78852" name="Picture 4" descr="Stoa of Athen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3" name="Picture 5" descr="Stoa of Attalos close u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384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6" name="Picture 8" descr="cid_182403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07988"/>
            <a:ext cx="9144000" cy="599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i="1" dirty="0" smtClean="0"/>
              <a:t>Altar </a:t>
            </a:r>
            <a:r>
              <a:rPr lang="en-US" i="1" dirty="0"/>
              <a:t>of Zeus at </a:t>
            </a:r>
            <a:r>
              <a:rPr lang="en-US" i="1" dirty="0" err="1" smtClean="0"/>
              <a:t>Pergamon</a:t>
            </a:r>
            <a:r>
              <a:rPr lang="en-US" i="1" dirty="0" smtClean="0"/>
              <a:t> </a:t>
            </a:r>
            <a:r>
              <a:rPr lang="en-US" dirty="0" smtClean="0"/>
              <a:t>(Modern day Turkey)</a:t>
            </a:r>
            <a:br>
              <a:rPr lang="en-US" dirty="0" smtClean="0"/>
            </a:br>
            <a:r>
              <a:rPr lang="en-US" dirty="0" smtClean="0"/>
              <a:t>Hellenistic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 </a:t>
            </a:r>
            <a:r>
              <a:rPr lang="en-US" dirty="0"/>
              <a:t>175 </a:t>
            </a:r>
            <a:r>
              <a:rPr lang="en-US" dirty="0" smtClean="0"/>
              <a:t>BCE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altar placed on an elevated platform up a dramatic flight of stairs</a:t>
            </a:r>
          </a:p>
          <a:p>
            <a:r>
              <a:rPr lang="en-US" dirty="0"/>
              <a:t>-reference to the </a:t>
            </a:r>
            <a:r>
              <a:rPr lang="en-US" b="1" dirty="0" smtClean="0"/>
              <a:t>Parthenon </a:t>
            </a:r>
            <a:r>
              <a:rPr lang="en-US" dirty="0"/>
              <a:t>with its use of the frieze, that is 7 feet high and 400 feet long</a:t>
            </a:r>
          </a:p>
          <a:p>
            <a:r>
              <a:rPr lang="en-US" dirty="0"/>
              <a:t>-The frieze is actually below the columns rather than above them.</a:t>
            </a:r>
          </a:p>
          <a:p>
            <a:r>
              <a:rPr lang="en-US" dirty="0"/>
              <a:t>-The 400-foot long frieze is composed of Zeus leading the gods to battle the giants (gigantomachy).</a:t>
            </a:r>
          </a:p>
          <a:p>
            <a:r>
              <a:rPr lang="en-US" dirty="0"/>
              <a:t>-Very </a:t>
            </a:r>
            <a:r>
              <a:rPr lang="en-US" b="1" dirty="0"/>
              <a:t>emotional</a:t>
            </a:r>
            <a:r>
              <a:rPr lang="en-US" dirty="0"/>
              <a:t> with the amount of violence occurring</a:t>
            </a:r>
          </a:p>
          <a:p>
            <a:r>
              <a:rPr lang="en-US" dirty="0"/>
              <a:t>-The sculpture is carved very deep into the stone.</a:t>
            </a:r>
          </a:p>
          <a:p>
            <a:r>
              <a:rPr lang="en-US" dirty="0"/>
              <a:t>-Dynamically involves the viewer-the viewer is now at eye level to the scene rather than looking up to it.</a:t>
            </a:r>
          </a:p>
          <a:p>
            <a:r>
              <a:rPr lang="en-US" dirty="0"/>
              <a:t>-This parallels the Greek victories over the </a:t>
            </a:r>
            <a:r>
              <a:rPr lang="en-US" dirty="0" err="1" smtClean="0"/>
              <a:t>Gauls</a:t>
            </a:r>
            <a:r>
              <a:rPr lang="en-US" dirty="0" smtClean="0"/>
              <a:t> (barbarians) </a:t>
            </a:r>
            <a:r>
              <a:rPr lang="en-US" dirty="0"/>
              <a:t>in a recent war and Alexander the </a:t>
            </a:r>
            <a:r>
              <a:rPr lang="en-US" dirty="0" err="1"/>
              <a:t>Great’s</a:t>
            </a:r>
            <a:r>
              <a:rPr lang="en-US" dirty="0"/>
              <a:t> defeat of the Persians, with the gods’ defeat over the giants in mythology </a:t>
            </a:r>
          </a:p>
          <a:p>
            <a:endParaRPr lang="en-US" dirty="0"/>
          </a:p>
        </p:txBody>
      </p:sp>
      <p:pic>
        <p:nvPicPr>
          <p:cNvPr id="7" name="Picture 4" descr="altar of Zeu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457201"/>
            <a:ext cx="5486400" cy="298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2532" name="Picture 4" descr="altar of Zeu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6988"/>
            <a:ext cx="9144000" cy="497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1" name="Picture 5" descr="altar of Zeus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09600"/>
            <a:ext cx="9144000" cy="433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3556" name="Picture 2" descr="http://upload.wikimedia.org/wikipedia/commons/a/a1/Modell_Pergamonmuse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838200"/>
            <a:ext cx="8407400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Sculpture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The Greek Ideal: Creating the Perfect Individual</a:t>
            </a:r>
            <a:br>
              <a:rPr lang="en-US" sz="3200" dirty="0" smtClean="0"/>
            </a:br>
            <a:r>
              <a:rPr lang="en-US" sz="3200" dirty="0" smtClean="0"/>
              <a:t> Archaic thorough Hellenistic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eaLnBrk="1" hangingPunct="1"/>
            <a:r>
              <a:rPr lang="en-US" sz="2000" b="1" dirty="0" smtClean="0"/>
              <a:t>Ideal</a:t>
            </a:r>
          </a:p>
          <a:p>
            <a:pPr lvl="1" eaLnBrk="1" hangingPunct="1"/>
            <a:r>
              <a:rPr lang="en-US" sz="2000" b="1" dirty="0" smtClean="0"/>
              <a:t>Archaic</a:t>
            </a:r>
          </a:p>
          <a:p>
            <a:pPr lvl="2" eaLnBrk="1" hangingPunct="1"/>
            <a:r>
              <a:rPr lang="en-US" sz="2000" b="1" dirty="0" smtClean="0"/>
              <a:t>Causal?</a:t>
            </a:r>
          </a:p>
          <a:p>
            <a:pPr lvl="2" eaLnBrk="1" hangingPunct="1"/>
            <a:r>
              <a:rPr lang="en-US" sz="2000" b="1" dirty="0" smtClean="0"/>
              <a:t>Markers?</a:t>
            </a:r>
          </a:p>
          <a:p>
            <a:pPr lvl="1" eaLnBrk="1" hangingPunct="1"/>
            <a:r>
              <a:rPr lang="en-US" sz="2000" b="1" dirty="0" smtClean="0"/>
              <a:t>Classical</a:t>
            </a:r>
          </a:p>
          <a:p>
            <a:pPr lvl="2" eaLnBrk="1" hangingPunct="1"/>
            <a:r>
              <a:rPr lang="en-US" sz="2000" b="1" dirty="0" smtClean="0"/>
              <a:t>Causal?</a:t>
            </a:r>
          </a:p>
          <a:p>
            <a:pPr lvl="2" eaLnBrk="1" hangingPunct="1"/>
            <a:r>
              <a:rPr lang="en-US" sz="2000" b="1" dirty="0" smtClean="0"/>
              <a:t>Markers? </a:t>
            </a:r>
          </a:p>
          <a:p>
            <a:pPr lvl="1" eaLnBrk="1" hangingPunct="1"/>
            <a:r>
              <a:rPr lang="en-US" sz="2000" b="1" dirty="0" smtClean="0"/>
              <a:t>Late Classical </a:t>
            </a:r>
          </a:p>
          <a:p>
            <a:pPr lvl="2" eaLnBrk="1" hangingPunct="1"/>
            <a:r>
              <a:rPr lang="en-US" sz="2000" b="1" dirty="0" smtClean="0"/>
              <a:t>Causal? </a:t>
            </a:r>
          </a:p>
          <a:p>
            <a:pPr lvl="2" eaLnBrk="1" hangingPunct="1"/>
            <a:r>
              <a:rPr lang="en-US" sz="2000" b="1" dirty="0" smtClean="0"/>
              <a:t>Markers?</a:t>
            </a:r>
          </a:p>
          <a:p>
            <a:pPr lvl="1" eaLnBrk="1" hangingPunct="1"/>
            <a:r>
              <a:rPr lang="en-US" sz="2000" b="1" dirty="0" smtClean="0"/>
              <a:t>Classical to Hellenistic </a:t>
            </a:r>
          </a:p>
          <a:p>
            <a:pPr lvl="2" eaLnBrk="1" hangingPunct="1"/>
            <a:r>
              <a:rPr lang="en-US" sz="2000" b="1" dirty="0" smtClean="0"/>
              <a:t>Causal? </a:t>
            </a:r>
          </a:p>
          <a:p>
            <a:pPr lvl="2" eaLnBrk="1" hangingPunct="1"/>
            <a:r>
              <a:rPr lang="en-US" sz="2000" b="1" dirty="0" smtClean="0"/>
              <a:t>Markers?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5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5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5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5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i="1" dirty="0"/>
              <a:t>Athena Battling </a:t>
            </a:r>
            <a:r>
              <a:rPr lang="en-US" i="1" dirty="0" err="1" smtClean="0"/>
              <a:t>Alkyoneos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from the Altar of Zeus at </a:t>
            </a:r>
            <a:r>
              <a:rPr lang="en-US" dirty="0" err="1" smtClean="0"/>
              <a:t>Pergamon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175 BCE</a:t>
            </a:r>
            <a:r>
              <a:rPr lang="en-US" i="1" dirty="0" smtClean="0"/>
              <a:t> </a:t>
            </a:r>
            <a:endParaRPr lang="en-US" i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Very natural and dynamic</a:t>
            </a:r>
          </a:p>
          <a:p>
            <a:r>
              <a:rPr lang="en-US" b="1" dirty="0"/>
              <a:t>-Emotional</a:t>
            </a:r>
            <a:endParaRPr lang="en-US" dirty="0"/>
          </a:p>
          <a:p>
            <a:r>
              <a:rPr lang="en-US" dirty="0"/>
              <a:t>-Accuracy in the anatomical structures and muscles</a:t>
            </a:r>
          </a:p>
          <a:p>
            <a:r>
              <a:rPr lang="en-US" dirty="0"/>
              <a:t>-Taken at the peak moment of the scene-peak drama</a:t>
            </a:r>
          </a:p>
          <a:p>
            <a:r>
              <a:rPr lang="en-US" dirty="0"/>
              <a:t>-Athena is the center piece, and it shows her extreme power and strength. (She was the goddess of the city</a:t>
            </a:r>
            <a:r>
              <a:rPr lang="en-US" dirty="0" smtClean="0"/>
              <a:t>.)</a:t>
            </a:r>
          </a:p>
          <a:p>
            <a:r>
              <a:rPr lang="en-US" dirty="0" smtClean="0"/>
              <a:t>Nike flies in to crown Athena</a:t>
            </a:r>
          </a:p>
          <a:p>
            <a:r>
              <a:rPr lang="en-US" dirty="0" smtClean="0"/>
              <a:t>Play on the Parthenon- it’s based on the east pediment of the Parthenon</a:t>
            </a:r>
            <a:endParaRPr lang="en-US" dirty="0"/>
          </a:p>
          <a:p>
            <a:endParaRPr lang="en-US" dirty="0"/>
          </a:p>
        </p:txBody>
      </p:sp>
      <p:pic>
        <p:nvPicPr>
          <p:cNvPr id="7" name="Picture 2" descr="http://www.louvre.fr/templates/llv/flash/victoiredesamothrace/img/Seq07_11pop_1zo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457200"/>
            <a:ext cx="5562600" cy="3178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4580" name="Picture 2" descr="http://www.louvre.fr/templates/llv/flash/victoiredesamothrace/img/Seq07_11pop_1zo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762000"/>
            <a:ext cx="88011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i="1" dirty="0" smtClean="0"/>
              <a:t>Dying Gaul </a:t>
            </a:r>
            <a:r>
              <a:rPr lang="en-US" dirty="0" smtClean="0"/>
              <a:t>from </a:t>
            </a:r>
            <a:r>
              <a:rPr lang="en-US" dirty="0" err="1" smtClean="0"/>
              <a:t>Pergamon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Hellenistic</a:t>
            </a:r>
            <a:br>
              <a:rPr lang="en-US" dirty="0" smtClean="0"/>
            </a:br>
            <a:r>
              <a:rPr lang="en-US" dirty="0" smtClean="0"/>
              <a:t>200 BCE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5" descr="Dying Gaul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457200"/>
            <a:ext cx="561498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-Very </a:t>
            </a:r>
            <a:r>
              <a:rPr lang="en-US" b="1" dirty="0"/>
              <a:t>naturalistic</a:t>
            </a:r>
            <a:r>
              <a:rPr lang="en-US" dirty="0"/>
              <a:t> and dramatic</a:t>
            </a:r>
          </a:p>
          <a:p>
            <a:r>
              <a:rPr lang="en-US" dirty="0"/>
              <a:t>-Expression represents his anguish</a:t>
            </a:r>
          </a:p>
          <a:p>
            <a:r>
              <a:rPr lang="en-US" dirty="0"/>
              <a:t>-The dying and defeated man all of a sudden becomes noble.</a:t>
            </a:r>
          </a:p>
          <a:p>
            <a:r>
              <a:rPr lang="en-US" dirty="0"/>
              <a:t>-Man sculpted may have been the trumpeter in the battle.</a:t>
            </a:r>
          </a:p>
          <a:p>
            <a:r>
              <a:rPr lang="en-US" dirty="0"/>
              <a:t>-Barbarian foe, unkempt hair and mustache </a:t>
            </a:r>
          </a:p>
          <a:p>
            <a:r>
              <a:rPr lang="en-US" dirty="0"/>
              <a:t>-meant to be seen in the round</a:t>
            </a:r>
          </a:p>
          <a:p>
            <a:r>
              <a:rPr lang="en-US" dirty="0"/>
              <a:t>-</a:t>
            </a:r>
            <a:r>
              <a:rPr lang="en-US" b="1" dirty="0"/>
              <a:t>Lots of emotion </a:t>
            </a:r>
            <a:endParaRPr lang="en-US" dirty="0"/>
          </a:p>
          <a:p>
            <a:r>
              <a:rPr lang="en-US" dirty="0"/>
              <a:t>-Twisted and moving body</a:t>
            </a:r>
          </a:p>
          <a:p>
            <a:r>
              <a:rPr lang="en-US" dirty="0"/>
              <a:t>-Note: </a:t>
            </a:r>
            <a:r>
              <a:rPr lang="en-US" dirty="0" err="1"/>
              <a:t>Gauls</a:t>
            </a:r>
            <a:r>
              <a:rPr lang="en-US" dirty="0"/>
              <a:t> became the French.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8" descr="jgc12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0"/>
            <a:ext cx="220027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765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7653" name="Picture 4" descr="Gallic Chieft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1449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12" descr="jgc12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43713" y="3352800"/>
            <a:ext cx="2300287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9" name="Picture 5" descr="Dying Gau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450" y="395288"/>
            <a:ext cx="8888413" cy="542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0" name="Picture 6" descr="Dying Gual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18275" y="304800"/>
            <a:ext cx="285432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Nike of </a:t>
            </a:r>
            <a:r>
              <a:rPr lang="en-US" i="1" dirty="0" smtClean="0"/>
              <a:t>Samothrace</a:t>
            </a:r>
            <a:br>
              <a:rPr lang="en-US" i="1" dirty="0" smtClean="0"/>
            </a:br>
            <a:r>
              <a:rPr lang="en-US" dirty="0" smtClean="0"/>
              <a:t>Hellenistic</a:t>
            </a:r>
            <a:br>
              <a:rPr lang="en-US" dirty="0" smtClean="0"/>
            </a:br>
            <a:r>
              <a:rPr lang="en-US" dirty="0" smtClean="0"/>
              <a:t>190 BCE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-Very emotional and dynamic</a:t>
            </a:r>
          </a:p>
          <a:p>
            <a:r>
              <a:rPr lang="en-US" dirty="0"/>
              <a:t>-Deep carvings to create a great contrast in light and dark</a:t>
            </a:r>
          </a:p>
          <a:p>
            <a:r>
              <a:rPr lang="en-US" dirty="0"/>
              <a:t>-Was originally sculpted for a fountain-her clothes are sculpted as though they are soaking wet</a:t>
            </a:r>
          </a:p>
          <a:p>
            <a:r>
              <a:rPr lang="en-US" dirty="0"/>
              <a:t>-it is a memorial of Greek victories and as such is a piece of propaganda</a:t>
            </a:r>
          </a:p>
          <a:p>
            <a:r>
              <a:rPr lang="en-US" dirty="0"/>
              <a:t>-This is an excellent example of the statue being a part of the idealized world (perfect body) as well as being within nature (statue is incredibly lifelike</a:t>
            </a:r>
            <a:r>
              <a:rPr lang="en-US" dirty="0" smtClean="0"/>
              <a:t>).</a:t>
            </a:r>
          </a:p>
          <a:p>
            <a:r>
              <a:rPr lang="en-US" dirty="0" smtClean="0"/>
              <a:t>Hand once held the crown of victory</a:t>
            </a:r>
          </a:p>
          <a:p>
            <a:r>
              <a:rPr lang="en-US" dirty="0" smtClean="0"/>
              <a:t>Hellenistic sculptures are meant to interact with their environments</a:t>
            </a:r>
            <a:endParaRPr lang="en-US" dirty="0"/>
          </a:p>
          <a:p>
            <a:endParaRPr lang="en-US" dirty="0"/>
          </a:p>
        </p:txBody>
      </p:sp>
      <p:pic>
        <p:nvPicPr>
          <p:cNvPr id="17410" name="Picture 2" descr="http://upload.wikimedia.org/wikipedia/commons/thumb/4/42/Nike_of_Samothrace-Louvre-Paris371.jpg/682px-Nike_of_Samothrace-Louvre-Paris3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304800"/>
            <a:ext cx="4064000" cy="6096000"/>
          </a:xfrm>
          <a:prstGeom prst="rect">
            <a:avLst/>
          </a:prstGeom>
          <a:noFill/>
        </p:spPr>
      </p:pic>
      <p:sp>
        <p:nvSpPr>
          <p:cNvPr id="6" name="5-Point Star 5"/>
          <p:cNvSpPr/>
          <p:nvPr/>
        </p:nvSpPr>
        <p:spPr>
          <a:xfrm>
            <a:off x="1676400" y="914400"/>
            <a:ext cx="457200" cy="533400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</p:txBody>
      </p:sp>
      <p:pic>
        <p:nvPicPr>
          <p:cNvPr id="31748" name="Picture 4" descr="Nikie  of Samothrac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3463" y="0"/>
            <a:ext cx="43005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5" descr="Nikie  of Samothrac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038" y="0"/>
            <a:ext cx="45497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http://farm5.staticflickr.com/4133/5211860840_0580458438_z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43200" y="457200"/>
            <a:ext cx="4572000" cy="6096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i="1" dirty="0" smtClean="0"/>
              <a:t>Venus de Milo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Hellenistic</a:t>
            </a:r>
            <a:br>
              <a:rPr lang="en-US" dirty="0" smtClean="0"/>
            </a:br>
            <a:r>
              <a:rPr lang="en-US" dirty="0" smtClean="0"/>
              <a:t>150 BCE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Key Piece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-“S” curve long and flowing pose, very sensuous and </a:t>
            </a:r>
            <a:r>
              <a:rPr lang="en-US" dirty="0" smtClean="0"/>
              <a:t>erotic- meant to tease the viewer</a:t>
            </a:r>
            <a:endParaRPr lang="en-US" dirty="0"/>
          </a:p>
          <a:p>
            <a:r>
              <a:rPr lang="en-US" dirty="0"/>
              <a:t>-one hand held an Apple (an attribute of Venus) the other released her robes as they fall to the floor</a:t>
            </a:r>
          </a:p>
          <a:p>
            <a:r>
              <a:rPr lang="en-US" dirty="0"/>
              <a:t>-very softly modeled forms light and shadow play on the surface</a:t>
            </a:r>
          </a:p>
          <a:p>
            <a:endParaRPr lang="en-US" dirty="0"/>
          </a:p>
        </p:txBody>
      </p:sp>
      <p:sp>
        <p:nvSpPr>
          <p:cNvPr id="5" name="5-Point Star 4"/>
          <p:cNvSpPr/>
          <p:nvPr/>
        </p:nvSpPr>
        <p:spPr>
          <a:xfrm>
            <a:off x="2286000" y="685800"/>
            <a:ext cx="457200" cy="533400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338" name="Picture 2" descr="http://4.bp.blogspot.com/-A1FKAFyC51k/TWKmUiDwRuI/AAAAAAAAAe4/-nIbYX5vUYE/s1600/Venus_de_Milo_in_Louv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304800"/>
            <a:ext cx="4286250" cy="6096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9700" name="Picture 4" descr="Venus bac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454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 descr="venus fron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34163" y="0"/>
            <a:ext cx="2509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8" descr="Venus three quarte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38400" y="457200"/>
            <a:ext cx="42862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Just because this made me smile…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 descr="http://www.akibatoday.com/cms/archives/news/2009/03/10/photo/2008/mil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304800"/>
            <a:ext cx="4800600" cy="6400801"/>
          </a:xfrm>
          <a:prstGeom prst="rect">
            <a:avLst/>
          </a:prstGeom>
          <a:noFill/>
        </p:spPr>
      </p:pic>
      <p:sp>
        <p:nvSpPr>
          <p:cNvPr id="6" name="Smiley Face 5"/>
          <p:cNvSpPr/>
          <p:nvPr/>
        </p:nvSpPr>
        <p:spPr>
          <a:xfrm>
            <a:off x="1447800" y="2590800"/>
            <a:ext cx="838200" cy="838200"/>
          </a:xfrm>
          <a:prstGeom prst="smileyFac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Aphrodite, Eros and Pan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Hellenistic</a:t>
            </a:r>
            <a:br>
              <a:rPr lang="en-US" dirty="0" smtClean="0"/>
            </a:br>
            <a:r>
              <a:rPr lang="en-US" dirty="0" smtClean="0"/>
              <a:t>150 BCE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Meant to be a play on the Aphrodite of </a:t>
            </a:r>
            <a:r>
              <a:rPr lang="en-US" dirty="0" err="1" smtClean="0"/>
              <a:t>Knidos</a:t>
            </a:r>
            <a:endParaRPr lang="en-US" dirty="0" smtClean="0"/>
          </a:p>
          <a:p>
            <a:r>
              <a:rPr lang="en-US" dirty="0" smtClean="0"/>
              <a:t>Part parody, part sensual</a:t>
            </a:r>
          </a:p>
          <a:p>
            <a:r>
              <a:rPr lang="en-US" dirty="0" smtClean="0"/>
              <a:t>The figures are almost laughing. Very different from the stoic and serious statues of the classical era.</a:t>
            </a:r>
          </a:p>
          <a:p>
            <a:endParaRPr lang="en-US" dirty="0"/>
          </a:p>
          <a:p>
            <a:r>
              <a:rPr lang="en-US" dirty="0" smtClean="0"/>
              <a:t>Note Eros- Hellenistic sculptors knew how to sculpt children- </a:t>
            </a:r>
          </a:p>
          <a:p>
            <a:endParaRPr lang="en-US" dirty="0"/>
          </a:p>
          <a:p>
            <a:r>
              <a:rPr lang="en-US" dirty="0" smtClean="0"/>
              <a:t>(Earlier sculptors portrayed children as mini adults.)</a:t>
            </a:r>
            <a:endParaRPr lang="en-US" dirty="0"/>
          </a:p>
        </p:txBody>
      </p:sp>
      <p:pic>
        <p:nvPicPr>
          <p:cNvPr id="5" name="Picture 5" descr="Aphrodite eros and pa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52400"/>
            <a:ext cx="405765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3076" name="Picture 8" descr="Krisos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4975" y="0"/>
            <a:ext cx="3400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10" descr="02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0"/>
            <a:ext cx="3543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i="1" dirty="0" smtClean="0"/>
              <a:t>Sleeping Satyr, or the </a:t>
            </a:r>
            <a:r>
              <a:rPr lang="en-US" i="1" dirty="0" err="1" smtClean="0"/>
              <a:t>Barberini</a:t>
            </a:r>
            <a:r>
              <a:rPr lang="en-US" i="1" dirty="0" smtClean="0"/>
              <a:t> Faun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Hellenistic</a:t>
            </a:r>
            <a:br>
              <a:rPr lang="en-US" dirty="0" smtClean="0"/>
            </a:br>
            <a:r>
              <a:rPr lang="en-US" dirty="0" smtClean="0"/>
              <a:t>220 BCE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24" name="Picture 4" descr="Sleeping saty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1300" y="228600"/>
            <a:ext cx="50927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i="1" dirty="0"/>
              <a:t>Seated </a:t>
            </a:r>
            <a:r>
              <a:rPr lang="en-US" i="1" dirty="0" smtClean="0"/>
              <a:t>Boxer</a:t>
            </a:r>
            <a:br>
              <a:rPr lang="en-US" i="1" dirty="0" smtClean="0"/>
            </a:br>
            <a:r>
              <a:rPr lang="en-US" dirty="0" smtClean="0"/>
              <a:t>Hellenistic</a:t>
            </a:r>
            <a:br>
              <a:rPr lang="en-US" dirty="0" smtClean="0"/>
            </a:br>
            <a:r>
              <a:rPr lang="en-US" dirty="0" smtClean="0"/>
              <a:t>100- 50 BCE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Key Piece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-The boxer is not portrayed as a god or a hero-he is a man who has been defeated.</a:t>
            </a:r>
          </a:p>
          <a:p>
            <a:r>
              <a:rPr lang="en-US" dirty="0"/>
              <a:t>-He has scars, a broken nose, deformed ears, and is aging.</a:t>
            </a:r>
          </a:p>
          <a:p>
            <a:r>
              <a:rPr lang="en-US" dirty="0"/>
              <a:t>-The sculptor portrays him at the peak moment of his realization that he may no longer be considered a great athlete.</a:t>
            </a:r>
          </a:p>
          <a:p>
            <a:r>
              <a:rPr lang="en-US" dirty="0"/>
              <a:t>-The human form is no longer idealized, but rather naturally imperfect.</a:t>
            </a:r>
          </a:p>
          <a:p>
            <a:r>
              <a:rPr lang="en-US" dirty="0"/>
              <a:t>-note that Greece is now a province of Rome after 146 BCE</a:t>
            </a:r>
          </a:p>
          <a:p>
            <a:endParaRPr lang="en-US" dirty="0"/>
          </a:p>
        </p:txBody>
      </p:sp>
      <p:pic>
        <p:nvPicPr>
          <p:cNvPr id="5" name="Picture 4" descr="Seated Box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0"/>
            <a:ext cx="4986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-Point Star 5"/>
          <p:cNvSpPr/>
          <p:nvPr/>
        </p:nvSpPr>
        <p:spPr>
          <a:xfrm>
            <a:off x="1676400" y="914400"/>
            <a:ext cx="457200" cy="533400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33796" name="Picture 4" descr="Seated Box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986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5" descr="zoom market moma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533400"/>
            <a:ext cx="2757488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2" name="Picture 6" descr="old market woma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457200"/>
            <a:ext cx="429736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3" name="Picture 7" descr="Seated Box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2400" y="-495300"/>
            <a:ext cx="10693400" cy="147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8" dur="1230" decel="100000"/>
                                        <p:tgtEl>
                                          <p:spTgt spid="91142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9" dur="1230" decel="100000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10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11" dur="1230" decel="100000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12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3008313" cy="1162050"/>
          </a:xfrm>
        </p:spPr>
        <p:txBody>
          <a:bodyPr>
            <a:normAutofit fontScale="90000"/>
          </a:bodyPr>
          <a:lstStyle/>
          <a:p>
            <a:r>
              <a:rPr lang="en-US" sz="1600" b="0" dirty="0" err="1"/>
              <a:t>Athanadoros</a:t>
            </a:r>
            <a:r>
              <a:rPr lang="en-US" sz="1600" b="0" dirty="0"/>
              <a:t>, </a:t>
            </a:r>
            <a:r>
              <a:rPr lang="en-US" sz="1600" b="0" dirty="0" err="1"/>
              <a:t>Hagesandros</a:t>
            </a:r>
            <a:r>
              <a:rPr lang="en-US" sz="1600" b="0" dirty="0"/>
              <a:t>, and </a:t>
            </a:r>
            <a:r>
              <a:rPr lang="en-US" sz="1600" b="0" dirty="0" err="1" smtClean="0"/>
              <a:t>Polydoros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i="1" dirty="0" err="1" smtClean="0"/>
              <a:t>Laocoon</a:t>
            </a:r>
            <a:r>
              <a:rPr lang="en-US" i="1" dirty="0" smtClean="0"/>
              <a:t> and His Sons</a:t>
            </a:r>
            <a:br>
              <a:rPr lang="en-US" i="1" dirty="0" smtClean="0"/>
            </a:br>
            <a:r>
              <a:rPr lang="en-US" b="0" dirty="0" smtClean="0"/>
              <a:t>Hellenistic 100 BCE</a:t>
            </a:r>
            <a:br>
              <a:rPr lang="en-US" b="0" dirty="0" smtClean="0"/>
            </a:br>
            <a:r>
              <a:rPr lang="en-US" b="0" dirty="0" smtClean="0">
                <a:solidFill>
                  <a:srgbClr val="FF0000"/>
                </a:solidFill>
              </a:rPr>
              <a:t>Key Piece</a:t>
            </a:r>
            <a:endParaRPr lang="en-US" b="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Roman copy</a:t>
            </a:r>
          </a:p>
          <a:p>
            <a:r>
              <a:rPr lang="en-US" dirty="0"/>
              <a:t>-</a:t>
            </a:r>
            <a:r>
              <a:rPr lang="en-US" dirty="0" err="1"/>
              <a:t>Laocoon</a:t>
            </a:r>
            <a:r>
              <a:rPr lang="en-US" dirty="0"/>
              <a:t> (a Trojan priest) defied Apollo by trying to tell the Trojans, "Beware of Greeks bearing gifts." Apollo punished him my giving his sons and him to a sea creature.</a:t>
            </a:r>
          </a:p>
          <a:p>
            <a:r>
              <a:rPr lang="en-US" dirty="0"/>
              <a:t>-This masterpiece was the most celebrated art in antiquity.</a:t>
            </a:r>
          </a:p>
          <a:p>
            <a:r>
              <a:rPr lang="en-US" dirty="0"/>
              <a:t>-Very deep carvings-light and dark</a:t>
            </a:r>
          </a:p>
          <a:p>
            <a:r>
              <a:rPr lang="en-US" dirty="0"/>
              <a:t>-Accuracy in anatomy</a:t>
            </a:r>
          </a:p>
          <a:p>
            <a:r>
              <a:rPr lang="en-US" dirty="0"/>
              <a:t>-Very dynamic with the bodies twisting and intertwining together, </a:t>
            </a:r>
            <a:r>
              <a:rPr lang="en-US" b="1" dirty="0"/>
              <a:t>emotional</a:t>
            </a:r>
            <a:endParaRPr lang="en-US" dirty="0"/>
          </a:p>
          <a:p>
            <a:r>
              <a:rPr lang="en-US" dirty="0"/>
              <a:t>-It was a major inspiration for Michelangelo.</a:t>
            </a:r>
          </a:p>
          <a:p>
            <a:r>
              <a:rPr lang="en-US" dirty="0"/>
              <a:t> </a:t>
            </a:r>
          </a:p>
          <a:p>
            <a:endParaRPr lang="en-US" dirty="0"/>
          </a:p>
        </p:txBody>
      </p:sp>
      <p:sp>
        <p:nvSpPr>
          <p:cNvPr id="5" name="5-Point Star 4"/>
          <p:cNvSpPr/>
          <p:nvPr/>
        </p:nvSpPr>
        <p:spPr>
          <a:xfrm>
            <a:off x="2438400" y="762000"/>
            <a:ext cx="457200" cy="533400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4" descr="laoco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0"/>
            <a:ext cx="4560888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8676" name="Picture 4" descr="laoco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60888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 descr="laocoon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81000"/>
            <a:ext cx="46355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90" name="Picture 6" descr="Laocoon close u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0"/>
            <a:ext cx="7924800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3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4100" name="Picture 5" descr="doryphoros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143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8" descr="2686624727_2b361607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81500" y="1600200"/>
            <a:ext cx="47625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6147" name="Picture 3" descr="Lysoppos scrap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0"/>
            <a:ext cx="2936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Scraper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4067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5" name="Picture 5" descr="diadoumenos by Polykletiou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00" y="533400"/>
            <a:ext cx="2857500" cy="577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8196" name="Picture 4" descr="Temple of Hera 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3276600"/>
            <a:ext cx="5562600" cy="352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 descr="Parthen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638800" cy="321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9220" name="Picture 2" descr="http://farm1.static.flickr.com/92/261242104_31d667a65a_z.jpg?zz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228600"/>
            <a:ext cx="8915400" cy="594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greek_dori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4729163"/>
            <a:ext cx="3276600" cy="212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greek_ioni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05088" y="2667000"/>
            <a:ext cx="3262312" cy="210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4" descr="http://media-cdn.tripadvisor.com/media/photo-s/01/28/96/5a/the-corinthian-column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62572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Hellenistic?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The Greeks called themselves </a:t>
            </a:r>
            <a:r>
              <a:rPr lang="en-US" i="1" dirty="0" smtClean="0"/>
              <a:t>Hellenes</a:t>
            </a:r>
            <a:r>
              <a:rPr lang="en-US" dirty="0" smtClean="0"/>
              <a:t>- they were citizens of </a:t>
            </a:r>
            <a:r>
              <a:rPr lang="en-US" i="1" dirty="0" smtClean="0"/>
              <a:t>Hellas</a:t>
            </a:r>
          </a:p>
          <a:p>
            <a:r>
              <a:rPr lang="en-US" dirty="0" smtClean="0"/>
              <a:t>The Macedonians (under Alexander the Great) carried Greek culture throughout the known world</a:t>
            </a:r>
          </a:p>
          <a:p>
            <a:r>
              <a:rPr lang="en-US" i="1" dirty="0" smtClean="0"/>
              <a:t>Hellenistic</a:t>
            </a:r>
            <a:r>
              <a:rPr lang="en-US" dirty="0" smtClean="0"/>
              <a:t> means “</a:t>
            </a:r>
            <a:r>
              <a:rPr lang="en-US" i="1" dirty="0" smtClean="0"/>
              <a:t>Greek like</a:t>
            </a:r>
            <a:r>
              <a:rPr lang="en-US" dirty="0" smtClean="0"/>
              <a:t>” or </a:t>
            </a:r>
            <a:r>
              <a:rPr lang="en-US" i="1" dirty="0" smtClean="0"/>
              <a:t>in the Greek style</a:t>
            </a:r>
          </a:p>
          <a:p>
            <a:r>
              <a:rPr lang="en-US" dirty="0" smtClean="0"/>
              <a:t>The Hellenistic era experienced an age of eclecticism, a new awakening of the diverse knowledge and theories present in Greek culture. Instead of contemplating and debating ideals, logic, extinguished emotion, or consummate beauty, people would explore and analyze reality.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omemade paper">
  <a:themeElements>
    <a:clrScheme name="Textured 2">
      <a:dk1>
        <a:srgbClr val="003300"/>
      </a:dk1>
      <a:lt1>
        <a:srgbClr val="FFFFFF"/>
      </a:lt1>
      <a:dk2>
        <a:srgbClr val="4D6A2A"/>
      </a:dk2>
      <a:lt2>
        <a:srgbClr val="CCFF99"/>
      </a:lt2>
      <a:accent1>
        <a:srgbClr val="33CC33"/>
      </a:accent1>
      <a:accent2>
        <a:srgbClr val="46562A"/>
      </a:accent2>
      <a:accent3>
        <a:srgbClr val="B2B9AC"/>
      </a:accent3>
      <a:accent4>
        <a:srgbClr val="DADADA"/>
      </a:accent4>
      <a:accent5>
        <a:srgbClr val="ADE2AD"/>
      </a:accent5>
      <a:accent6>
        <a:srgbClr val="3F4D25"/>
      </a:accent6>
      <a:hlink>
        <a:srgbClr val="009999"/>
      </a:hlink>
      <a:folHlink>
        <a:srgbClr val="CCCC00"/>
      </a:folHlink>
    </a:clrScheme>
    <a:fontScheme name="Textured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Textured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xtured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homemade paper</Template>
  <TotalTime>219</TotalTime>
  <Words>1314</Words>
  <Application>Microsoft Office PowerPoint</Application>
  <PresentationFormat>On-screen Show (4:3)</PresentationFormat>
  <Paragraphs>146</Paragraphs>
  <Slides>44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homemade paper</vt:lpstr>
      <vt:lpstr>Hellenistic Art</vt:lpstr>
      <vt:lpstr>The Search for the Aim or Truth</vt:lpstr>
      <vt:lpstr>The Greek Ideal: Creating the Perfect Individual  Archaic thorough Hellenistic</vt:lpstr>
      <vt:lpstr>Slide 4</vt:lpstr>
      <vt:lpstr>Slide 5</vt:lpstr>
      <vt:lpstr>Slide 6</vt:lpstr>
      <vt:lpstr>Slide 7</vt:lpstr>
      <vt:lpstr>Slide 8</vt:lpstr>
      <vt:lpstr>Hellenistic?</vt:lpstr>
      <vt:lpstr>Slide 10</vt:lpstr>
      <vt:lpstr>Slide 11</vt:lpstr>
      <vt:lpstr>Slide 12</vt:lpstr>
      <vt:lpstr>Painting</vt:lpstr>
      <vt:lpstr>Gnosis Stag Hunt Hellenistic 300 BCE from Pella, Greece</vt:lpstr>
      <vt:lpstr>        Battle of Issus Hellenistic 100 BCE Key Piece</vt:lpstr>
      <vt:lpstr>Slide 16</vt:lpstr>
      <vt:lpstr>Slide 17</vt:lpstr>
      <vt:lpstr>Slide 18</vt:lpstr>
      <vt:lpstr>Architecture</vt:lpstr>
      <vt:lpstr>Polykleitos (the Younger) Theater of Epidauros Hellenistic  350 BCE</vt:lpstr>
      <vt:lpstr>Slide 21</vt:lpstr>
      <vt:lpstr>Tholos at Delphi Hellenistic 350 BCE</vt:lpstr>
      <vt:lpstr>Choragic Monument of Lysikrates Hellenistic 334 BCE</vt:lpstr>
      <vt:lpstr>Slide 24</vt:lpstr>
      <vt:lpstr>Slide 25</vt:lpstr>
      <vt:lpstr>Altar of Zeus at Pergamon (Modern day Turkey) Hellenistic  175 BCE</vt:lpstr>
      <vt:lpstr>Slide 27</vt:lpstr>
      <vt:lpstr>Slide 28</vt:lpstr>
      <vt:lpstr>Sculpture</vt:lpstr>
      <vt:lpstr>Athena Battling Alkyoneos from the Altar of Zeus at Pergamon 175 BCE </vt:lpstr>
      <vt:lpstr>Slide 31</vt:lpstr>
      <vt:lpstr>Dying Gaul from Pergamon  Hellenistic 200 BCE  </vt:lpstr>
      <vt:lpstr>Slide 33</vt:lpstr>
      <vt:lpstr>Nike of Samothrace Hellenistic 190 BCE</vt:lpstr>
      <vt:lpstr>Slide 35</vt:lpstr>
      <vt:lpstr>Venus de Milo Hellenistic 150 BCE Key Piece</vt:lpstr>
      <vt:lpstr>Slide 37</vt:lpstr>
      <vt:lpstr>Just because this made me smile… </vt:lpstr>
      <vt:lpstr>Aphrodite, Eros and Pan Hellenistic 150 BCE</vt:lpstr>
      <vt:lpstr>Sleeping Satyr, or the Barberini Faun Hellenistic 220 BCE</vt:lpstr>
      <vt:lpstr>Seated Boxer Hellenistic 100- 50 BCE Key Piece</vt:lpstr>
      <vt:lpstr>Slide 42</vt:lpstr>
      <vt:lpstr>Athanadoros, Hagesandros, and Polydoros Laocoon and His Sons Hellenistic 100 BCE Key Piece</vt:lpstr>
      <vt:lpstr>Slide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Hellenistic Art</dc:title>
  <dc:creator>New Michelle</dc:creator>
  <cp:lastModifiedBy>reberly</cp:lastModifiedBy>
  <cp:revision>32</cp:revision>
  <dcterms:created xsi:type="dcterms:W3CDTF">2012-09-26T01:28:59Z</dcterms:created>
  <dcterms:modified xsi:type="dcterms:W3CDTF">2012-10-25T14:03:14Z</dcterms:modified>
</cp:coreProperties>
</file>